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>
              <a:gd name="T0" fmla="*/ 104 w 4712"/>
              <a:gd name="T1" fmla="*/ 1944 h 1945"/>
              <a:gd name="T2" fmla="*/ 144 w 4712"/>
              <a:gd name="T3" fmla="*/ 1912 h 1945"/>
              <a:gd name="T4" fmla="*/ 1320 w 4712"/>
              <a:gd name="T5" fmla="*/ 1568 h 1945"/>
              <a:gd name="T6" fmla="*/ 2000 w 4712"/>
              <a:gd name="T7" fmla="*/ 1264 h 1945"/>
              <a:gd name="T8" fmla="*/ 2104 w 4712"/>
              <a:gd name="T9" fmla="*/ 1208 h 1945"/>
              <a:gd name="T10" fmla="*/ 2312 w 4712"/>
              <a:gd name="T11" fmla="*/ 1056 h 1945"/>
              <a:gd name="T12" fmla="*/ 2416 w 4712"/>
              <a:gd name="T13" fmla="*/ 936 h 1945"/>
              <a:gd name="T14" fmla="*/ 2464 w 4712"/>
              <a:gd name="T15" fmla="*/ 824 h 1945"/>
              <a:gd name="T16" fmla="*/ 3376 w 4712"/>
              <a:gd name="T17" fmla="*/ 504 h 1945"/>
              <a:gd name="T18" fmla="*/ 3648 w 4712"/>
              <a:gd name="T19" fmla="*/ 496 h 1945"/>
              <a:gd name="T20" fmla="*/ 4160 w 4712"/>
              <a:gd name="T21" fmla="*/ 400 h 1945"/>
              <a:gd name="T22" fmla="*/ 4416 w 4712"/>
              <a:gd name="T23" fmla="*/ 304 h 1945"/>
              <a:gd name="T24" fmla="*/ 4472 w 4712"/>
              <a:gd name="T25" fmla="*/ 296 h 1945"/>
              <a:gd name="T26" fmla="*/ 4711 w 4712"/>
              <a:gd name="T27" fmla="*/ 224 h 1945"/>
              <a:gd name="T28" fmla="*/ 4711 w 4712"/>
              <a:gd name="T29" fmla="*/ 0 h 1945"/>
              <a:gd name="T30" fmla="*/ 2440 w 4712"/>
              <a:gd name="T31" fmla="*/ 768 h 1945"/>
              <a:gd name="T32" fmla="*/ 2232 w 4712"/>
              <a:gd name="T33" fmla="*/ 760 h 1945"/>
              <a:gd name="T34" fmla="*/ 1784 w 4712"/>
              <a:gd name="T35" fmla="*/ 808 h 1945"/>
              <a:gd name="T36" fmla="*/ 1600 w 4712"/>
              <a:gd name="T37" fmla="*/ 848 h 1945"/>
              <a:gd name="T38" fmla="*/ 760 w 4712"/>
              <a:gd name="T39" fmla="*/ 1056 h 1945"/>
              <a:gd name="T40" fmla="*/ 0 w 4712"/>
              <a:gd name="T41" fmla="*/ 1288 h 1945"/>
              <a:gd name="T42" fmla="*/ 104 w 4712"/>
              <a:gd name="T43" fmla="*/ 1384 h 1945"/>
              <a:gd name="T44" fmla="*/ 104 w 4712"/>
              <a:gd name="T45" fmla="*/ 1944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>
                  <a:gd name="T0" fmla="*/ 171 w 281"/>
                  <a:gd name="T1" fmla="*/ 0 h 863"/>
                  <a:gd name="T2" fmla="*/ 0 w 281"/>
                  <a:gd name="T3" fmla="*/ 241 h 863"/>
                  <a:gd name="T4" fmla="*/ 0 w 281"/>
                  <a:gd name="T5" fmla="*/ 818 h 863"/>
                  <a:gd name="T6" fmla="*/ 90 w 281"/>
                  <a:gd name="T7" fmla="*/ 844 h 863"/>
                  <a:gd name="T8" fmla="*/ 153 w 281"/>
                  <a:gd name="T9" fmla="*/ 853 h 863"/>
                  <a:gd name="T10" fmla="*/ 230 w 281"/>
                  <a:gd name="T11" fmla="*/ 862 h 863"/>
                  <a:gd name="T12" fmla="*/ 230 w 281"/>
                  <a:gd name="T13" fmla="*/ 294 h 863"/>
                  <a:gd name="T14" fmla="*/ 280 w 281"/>
                  <a:gd name="T15" fmla="*/ 21 h 863"/>
                  <a:gd name="T16" fmla="*/ 256 w 281"/>
                  <a:gd name="T17" fmla="*/ 21 h 863"/>
                  <a:gd name="T18" fmla="*/ 204 w 281"/>
                  <a:gd name="T19" fmla="*/ 13 h 863"/>
                  <a:gd name="T20" fmla="*/ 171 w 281"/>
                  <a:gd name="T21" fmla="*/ 0 h 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>
                  <a:gd name="T0" fmla="*/ 0 w 132"/>
                  <a:gd name="T1" fmla="*/ 254 h 801"/>
                  <a:gd name="T2" fmla="*/ 0 w 132"/>
                  <a:gd name="T3" fmla="*/ 795 h 801"/>
                  <a:gd name="T4" fmla="*/ 40 w 132"/>
                  <a:gd name="T5" fmla="*/ 800 h 801"/>
                  <a:gd name="T6" fmla="*/ 40 w 132"/>
                  <a:gd name="T7" fmla="*/ 263 h 801"/>
                  <a:gd name="T8" fmla="*/ 131 w 132"/>
                  <a:gd name="T9" fmla="*/ 8 h 801"/>
                  <a:gd name="T10" fmla="*/ 114 w 132"/>
                  <a:gd name="T11" fmla="*/ 0 h 801"/>
                  <a:gd name="T12" fmla="*/ 0 w 132"/>
                  <a:gd name="T13" fmla="*/ 254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>
                  <a:gd name="T0" fmla="*/ 244 w 245"/>
                  <a:gd name="T1" fmla="*/ 224 h 797"/>
                  <a:gd name="T2" fmla="*/ 244 w 245"/>
                  <a:gd name="T3" fmla="*/ 765 h 797"/>
                  <a:gd name="T4" fmla="*/ 203 w 245"/>
                  <a:gd name="T5" fmla="*/ 796 h 797"/>
                  <a:gd name="T6" fmla="*/ 203 w 245"/>
                  <a:gd name="T7" fmla="*/ 233 h 797"/>
                  <a:gd name="T8" fmla="*/ 0 w 245"/>
                  <a:gd name="T9" fmla="*/ 8 h 797"/>
                  <a:gd name="T10" fmla="*/ 18 w 245"/>
                  <a:gd name="T11" fmla="*/ 0 h 797"/>
                  <a:gd name="T12" fmla="*/ 244 w 245"/>
                  <a:gd name="T13" fmla="*/ 224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grpSp>
            <p:nvGrpSpPr>
              <p:cNvPr id="3085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308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08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308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ar-EG"/>
                </a:p>
              </p:txBody>
            </p:sp>
          </p:grp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>
                  <a:gd name="T0" fmla="*/ 0 w 322"/>
                  <a:gd name="T1" fmla="*/ 0 h 76"/>
                  <a:gd name="T2" fmla="*/ 49 w 322"/>
                  <a:gd name="T3" fmla="*/ 30 h 76"/>
                  <a:gd name="T4" fmla="*/ 85 w 322"/>
                  <a:gd name="T5" fmla="*/ 44 h 76"/>
                  <a:gd name="T6" fmla="*/ 153 w 322"/>
                  <a:gd name="T7" fmla="*/ 61 h 76"/>
                  <a:gd name="T8" fmla="*/ 212 w 322"/>
                  <a:gd name="T9" fmla="*/ 70 h 76"/>
                  <a:gd name="T10" fmla="*/ 275 w 322"/>
                  <a:gd name="T11" fmla="*/ 75 h 76"/>
                  <a:gd name="T12" fmla="*/ 321 w 322"/>
                  <a:gd name="T13" fmla="*/ 70 h 76"/>
                  <a:gd name="T14" fmla="*/ 248 w 322"/>
                  <a:gd name="T15" fmla="*/ 61 h 76"/>
                  <a:gd name="T16" fmla="*/ 171 w 322"/>
                  <a:gd name="T17" fmla="*/ 44 h 76"/>
                  <a:gd name="T18" fmla="*/ 94 w 322"/>
                  <a:gd name="T19" fmla="*/ 22 h 76"/>
                  <a:gd name="T20" fmla="*/ 31 w 322"/>
                  <a:gd name="T21" fmla="*/ 4 h 76"/>
                  <a:gd name="T22" fmla="*/ 0 w 322"/>
                  <a:gd name="T2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>
                  <a:gd name="T0" fmla="*/ 180 w 181"/>
                  <a:gd name="T1" fmla="*/ 48 h 49"/>
                  <a:gd name="T2" fmla="*/ 94 w 181"/>
                  <a:gd name="T3" fmla="*/ 39 h 49"/>
                  <a:gd name="T4" fmla="*/ 40 w 181"/>
                  <a:gd name="T5" fmla="*/ 26 h 49"/>
                  <a:gd name="T6" fmla="*/ 0 w 181"/>
                  <a:gd name="T7" fmla="*/ 13 h 49"/>
                  <a:gd name="T8" fmla="*/ 13 w 181"/>
                  <a:gd name="T9" fmla="*/ 0 h 49"/>
                  <a:gd name="T10" fmla="*/ 54 w 181"/>
                  <a:gd name="T11" fmla="*/ 17 h 49"/>
                  <a:gd name="T12" fmla="*/ 112 w 181"/>
                  <a:gd name="T13" fmla="*/ 30 h 49"/>
                  <a:gd name="T14" fmla="*/ 171 w 181"/>
                  <a:gd name="T15" fmla="*/ 30 h 49"/>
                  <a:gd name="T16" fmla="*/ 180 w 181"/>
                  <a:gd name="T17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>
                  <a:gd name="T0" fmla="*/ 104 w 200"/>
                  <a:gd name="T1" fmla="*/ 4 h 230"/>
                  <a:gd name="T2" fmla="*/ 199 w 200"/>
                  <a:gd name="T3" fmla="*/ 0 h 230"/>
                  <a:gd name="T4" fmla="*/ 162 w 200"/>
                  <a:gd name="T5" fmla="*/ 79 h 230"/>
                  <a:gd name="T6" fmla="*/ 144 w 200"/>
                  <a:gd name="T7" fmla="*/ 127 h 230"/>
                  <a:gd name="T8" fmla="*/ 117 w 200"/>
                  <a:gd name="T9" fmla="*/ 171 h 230"/>
                  <a:gd name="T10" fmla="*/ 104 w 200"/>
                  <a:gd name="T11" fmla="*/ 229 h 230"/>
                  <a:gd name="T12" fmla="*/ 0 w 200"/>
                  <a:gd name="T13" fmla="*/ 229 h 230"/>
                  <a:gd name="T14" fmla="*/ 18 w 200"/>
                  <a:gd name="T15" fmla="*/ 176 h 230"/>
                  <a:gd name="T16" fmla="*/ 63 w 200"/>
                  <a:gd name="T17" fmla="*/ 123 h 230"/>
                  <a:gd name="T18" fmla="*/ 72 w 200"/>
                  <a:gd name="T19" fmla="*/ 79 h 230"/>
                  <a:gd name="T20" fmla="*/ 90 w 200"/>
                  <a:gd name="T21" fmla="*/ 35 h 230"/>
                  <a:gd name="T22" fmla="*/ 104 w 200"/>
                  <a:gd name="T23" fmla="*/ 4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3094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>
                  <a:gd name="T0" fmla="*/ 598 w 762"/>
                  <a:gd name="T1" fmla="*/ 140 h 2316"/>
                  <a:gd name="T2" fmla="*/ 523 w 762"/>
                  <a:gd name="T3" fmla="*/ 358 h 2316"/>
                  <a:gd name="T4" fmla="*/ 440 w 762"/>
                  <a:gd name="T5" fmla="*/ 644 h 2316"/>
                  <a:gd name="T6" fmla="*/ 354 w 762"/>
                  <a:gd name="T7" fmla="*/ 916 h 2316"/>
                  <a:gd name="T8" fmla="*/ 257 w 762"/>
                  <a:gd name="T9" fmla="*/ 1286 h 2316"/>
                  <a:gd name="T10" fmla="*/ 130 w 762"/>
                  <a:gd name="T11" fmla="*/ 1703 h 2316"/>
                  <a:gd name="T12" fmla="*/ 51 w 762"/>
                  <a:gd name="T13" fmla="*/ 2079 h 2316"/>
                  <a:gd name="T14" fmla="*/ 15 w 762"/>
                  <a:gd name="T15" fmla="*/ 2224 h 2316"/>
                  <a:gd name="T16" fmla="*/ 0 w 762"/>
                  <a:gd name="T17" fmla="*/ 2315 h 2316"/>
                  <a:gd name="T18" fmla="*/ 63 w 762"/>
                  <a:gd name="T19" fmla="*/ 2264 h 2316"/>
                  <a:gd name="T20" fmla="*/ 268 w 762"/>
                  <a:gd name="T21" fmla="*/ 2103 h 2316"/>
                  <a:gd name="T22" fmla="*/ 124 w 762"/>
                  <a:gd name="T23" fmla="*/ 2084 h 2316"/>
                  <a:gd name="T24" fmla="*/ 286 w 762"/>
                  <a:gd name="T25" fmla="*/ 2088 h 2316"/>
                  <a:gd name="T26" fmla="*/ 313 w 762"/>
                  <a:gd name="T27" fmla="*/ 2040 h 2316"/>
                  <a:gd name="T28" fmla="*/ 135 w 762"/>
                  <a:gd name="T29" fmla="*/ 2042 h 2316"/>
                  <a:gd name="T30" fmla="*/ 322 w 762"/>
                  <a:gd name="T31" fmla="*/ 2022 h 2316"/>
                  <a:gd name="T32" fmla="*/ 372 w 762"/>
                  <a:gd name="T33" fmla="*/ 1941 h 2316"/>
                  <a:gd name="T34" fmla="*/ 162 w 762"/>
                  <a:gd name="T35" fmla="*/ 1945 h 2316"/>
                  <a:gd name="T36" fmla="*/ 379 w 762"/>
                  <a:gd name="T37" fmla="*/ 1923 h 2316"/>
                  <a:gd name="T38" fmla="*/ 426 w 762"/>
                  <a:gd name="T39" fmla="*/ 1837 h 2316"/>
                  <a:gd name="T40" fmla="*/ 480 w 762"/>
                  <a:gd name="T41" fmla="*/ 1712 h 2316"/>
                  <a:gd name="T42" fmla="*/ 526 w 762"/>
                  <a:gd name="T43" fmla="*/ 1569 h 2316"/>
                  <a:gd name="T44" fmla="*/ 246 w 762"/>
                  <a:gd name="T45" fmla="*/ 1587 h 2316"/>
                  <a:gd name="T46" fmla="*/ 530 w 762"/>
                  <a:gd name="T47" fmla="*/ 1545 h 2316"/>
                  <a:gd name="T48" fmla="*/ 546 w 762"/>
                  <a:gd name="T49" fmla="*/ 1497 h 2316"/>
                  <a:gd name="T50" fmla="*/ 284 w 762"/>
                  <a:gd name="T51" fmla="*/ 1530 h 2316"/>
                  <a:gd name="T52" fmla="*/ 557 w 762"/>
                  <a:gd name="T53" fmla="*/ 1475 h 2316"/>
                  <a:gd name="T54" fmla="*/ 602 w 762"/>
                  <a:gd name="T55" fmla="*/ 1308 h 2316"/>
                  <a:gd name="T56" fmla="*/ 372 w 762"/>
                  <a:gd name="T57" fmla="*/ 1358 h 2316"/>
                  <a:gd name="T58" fmla="*/ 611 w 762"/>
                  <a:gd name="T59" fmla="*/ 1277 h 2316"/>
                  <a:gd name="T60" fmla="*/ 636 w 762"/>
                  <a:gd name="T61" fmla="*/ 1204 h 2316"/>
                  <a:gd name="T62" fmla="*/ 381 w 762"/>
                  <a:gd name="T63" fmla="*/ 1283 h 2316"/>
                  <a:gd name="T64" fmla="*/ 639 w 762"/>
                  <a:gd name="T65" fmla="*/ 1182 h 2316"/>
                  <a:gd name="T66" fmla="*/ 654 w 762"/>
                  <a:gd name="T67" fmla="*/ 1127 h 2316"/>
                  <a:gd name="T68" fmla="*/ 695 w 762"/>
                  <a:gd name="T69" fmla="*/ 958 h 2316"/>
                  <a:gd name="T70" fmla="*/ 503 w 762"/>
                  <a:gd name="T71" fmla="*/ 1042 h 2316"/>
                  <a:gd name="T72" fmla="*/ 700 w 762"/>
                  <a:gd name="T73" fmla="*/ 923 h 2316"/>
                  <a:gd name="T74" fmla="*/ 758 w 762"/>
                  <a:gd name="T75" fmla="*/ 679 h 2316"/>
                  <a:gd name="T76" fmla="*/ 541 w 762"/>
                  <a:gd name="T77" fmla="*/ 743 h 2316"/>
                  <a:gd name="T78" fmla="*/ 758 w 762"/>
                  <a:gd name="T79" fmla="*/ 655 h 2316"/>
                  <a:gd name="T80" fmla="*/ 758 w 762"/>
                  <a:gd name="T81" fmla="*/ 479 h 2316"/>
                  <a:gd name="T82" fmla="*/ 575 w 762"/>
                  <a:gd name="T83" fmla="*/ 560 h 2316"/>
                  <a:gd name="T84" fmla="*/ 761 w 762"/>
                  <a:gd name="T85" fmla="*/ 433 h 2316"/>
                  <a:gd name="T86" fmla="*/ 761 w 762"/>
                  <a:gd name="T87" fmla="*/ 261 h 2316"/>
                  <a:gd name="T88" fmla="*/ 727 w 762"/>
                  <a:gd name="T89" fmla="*/ 149 h 2316"/>
                  <a:gd name="T90" fmla="*/ 661 w 762"/>
                  <a:gd name="T91" fmla="*/ 0 h 2316"/>
                  <a:gd name="T92" fmla="*/ 598 w 762"/>
                  <a:gd name="T93" fmla="*/ 14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>
                  <a:gd name="T0" fmla="*/ 0 w 915"/>
                  <a:gd name="T1" fmla="*/ 3070 h 3071"/>
                  <a:gd name="T2" fmla="*/ 372 w 915"/>
                  <a:gd name="T3" fmla="*/ 1696 h 3071"/>
                  <a:gd name="T4" fmla="*/ 432 w 915"/>
                  <a:gd name="T5" fmla="*/ 1458 h 3071"/>
                  <a:gd name="T6" fmla="*/ 484 w 915"/>
                  <a:gd name="T7" fmla="*/ 1276 h 3071"/>
                  <a:gd name="T8" fmla="*/ 570 w 915"/>
                  <a:gd name="T9" fmla="*/ 982 h 3071"/>
                  <a:gd name="T10" fmla="*/ 670 w 915"/>
                  <a:gd name="T11" fmla="*/ 658 h 3071"/>
                  <a:gd name="T12" fmla="*/ 782 w 915"/>
                  <a:gd name="T13" fmla="*/ 316 h 3071"/>
                  <a:gd name="T14" fmla="*/ 844 w 915"/>
                  <a:gd name="T15" fmla="*/ 144 h 3071"/>
                  <a:gd name="T16" fmla="*/ 888 w 915"/>
                  <a:gd name="T17" fmla="*/ 42 h 3071"/>
                  <a:gd name="T18" fmla="*/ 914 w 915"/>
                  <a:gd name="T19" fmla="*/ 0 h 3071"/>
                  <a:gd name="T20" fmla="*/ 866 w 915"/>
                  <a:gd name="T21" fmla="*/ 116 h 3071"/>
                  <a:gd name="T22" fmla="*/ 806 w 915"/>
                  <a:gd name="T23" fmla="*/ 296 h 3071"/>
                  <a:gd name="T24" fmla="*/ 520 w 915"/>
                  <a:gd name="T25" fmla="*/ 1230 h 3071"/>
                  <a:gd name="T26" fmla="*/ 442 w 915"/>
                  <a:gd name="T27" fmla="*/ 1518 h 3071"/>
                  <a:gd name="T28" fmla="*/ 378 w 915"/>
                  <a:gd name="T29" fmla="*/ 1774 h 3071"/>
                  <a:gd name="T30" fmla="*/ 314 w 915"/>
                  <a:gd name="T31" fmla="*/ 2028 h 3071"/>
                  <a:gd name="T32" fmla="*/ 266 w 915"/>
                  <a:gd name="T33" fmla="*/ 2238 h 3071"/>
                  <a:gd name="T34" fmla="*/ 258 w 915"/>
                  <a:gd name="T35" fmla="*/ 2294 h 3071"/>
                  <a:gd name="T36" fmla="*/ 186 w 915"/>
                  <a:gd name="T37" fmla="*/ 2558 h 3071"/>
                  <a:gd name="T38" fmla="*/ 50 w 915"/>
                  <a:gd name="T39" fmla="*/ 3070 h 3071"/>
                  <a:gd name="T40" fmla="*/ 0 w 915"/>
                  <a:gd name="T41" fmla="*/ 3070 h 3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</p:grpSp>
      <p:sp>
        <p:nvSpPr>
          <p:cNvPr id="3099" name="Rectangle 27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fld id="{7CA3824C-CEEE-4B2A-8609-7AA57C0333E4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fld id="{D39A5C22-263D-4EC9-8043-EC55E5EA69BE}" type="slidenum">
              <a:rPr lang="ar-EG" smtClean="0"/>
              <a:t>‹#›</a:t>
            </a:fld>
            <a:endParaRPr lang="ar-EG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ar-EG" noProof="0" smtClean="0"/>
              <a:t>Click to edit Master subtitle style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ar-EG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A3824C-CEEE-4B2A-8609-7AA57C0333E4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A5C22-263D-4EC9-8043-EC55E5EA69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4895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A3824C-CEEE-4B2A-8609-7AA57C0333E4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A5C22-263D-4EC9-8043-EC55E5EA69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7605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A3824C-CEEE-4B2A-8609-7AA57C0333E4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A5C22-263D-4EC9-8043-EC55E5EA69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6838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A3824C-CEEE-4B2A-8609-7AA57C0333E4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A5C22-263D-4EC9-8043-EC55E5EA69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3131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A3824C-CEEE-4B2A-8609-7AA57C0333E4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A5C22-263D-4EC9-8043-EC55E5EA69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60323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A3824C-CEEE-4B2A-8609-7AA57C0333E4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A5C22-263D-4EC9-8043-EC55E5EA69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9597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A3824C-CEEE-4B2A-8609-7AA57C0333E4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A5C22-263D-4EC9-8043-EC55E5EA69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79296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A3824C-CEEE-4B2A-8609-7AA57C0333E4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A5C22-263D-4EC9-8043-EC55E5EA69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2131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A3824C-CEEE-4B2A-8609-7AA57C0333E4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A5C22-263D-4EC9-8043-EC55E5EA69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0429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EG" smtClean="0"/>
              <a:t>Click icon to add picture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A3824C-CEEE-4B2A-8609-7AA57C0333E4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A5C22-263D-4EC9-8043-EC55E5EA69B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3313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>
              <a:gd name="T0" fmla="*/ 0 w 3376"/>
              <a:gd name="T1" fmla="*/ 1525 h 1528"/>
              <a:gd name="T2" fmla="*/ 79 w 3376"/>
              <a:gd name="T3" fmla="*/ 1498 h 1528"/>
              <a:gd name="T4" fmla="*/ 753 w 3376"/>
              <a:gd name="T5" fmla="*/ 1223 h 1528"/>
              <a:gd name="T6" fmla="*/ 1048 w 3376"/>
              <a:gd name="T7" fmla="*/ 1054 h 1528"/>
              <a:gd name="T8" fmla="*/ 1122 w 3376"/>
              <a:gd name="T9" fmla="*/ 1007 h 1528"/>
              <a:gd name="T10" fmla="*/ 1164 w 3376"/>
              <a:gd name="T11" fmla="*/ 974 h 1528"/>
              <a:gd name="T12" fmla="*/ 1164 w 3376"/>
              <a:gd name="T13" fmla="*/ 918 h 1528"/>
              <a:gd name="T14" fmla="*/ 1637 w 3376"/>
              <a:gd name="T15" fmla="*/ 734 h 1528"/>
              <a:gd name="T16" fmla="*/ 1715 w 3376"/>
              <a:gd name="T17" fmla="*/ 731 h 1528"/>
              <a:gd name="T18" fmla="*/ 1787 w 3376"/>
              <a:gd name="T19" fmla="*/ 725 h 1528"/>
              <a:gd name="T20" fmla="*/ 1901 w 3376"/>
              <a:gd name="T21" fmla="*/ 707 h 1528"/>
              <a:gd name="T22" fmla="*/ 2015 w 3376"/>
              <a:gd name="T23" fmla="*/ 678 h 1528"/>
              <a:gd name="T24" fmla="*/ 2162 w 3376"/>
              <a:gd name="T25" fmla="*/ 620 h 1528"/>
              <a:gd name="T26" fmla="*/ 2069 w 3376"/>
              <a:gd name="T27" fmla="*/ 578 h 1528"/>
              <a:gd name="T28" fmla="*/ 2195 w 3376"/>
              <a:gd name="T29" fmla="*/ 605 h 1528"/>
              <a:gd name="T30" fmla="*/ 2276 w 3376"/>
              <a:gd name="T31" fmla="*/ 578 h 1528"/>
              <a:gd name="T32" fmla="*/ 2186 w 3376"/>
              <a:gd name="T33" fmla="*/ 533 h 1528"/>
              <a:gd name="T34" fmla="*/ 2309 w 3376"/>
              <a:gd name="T35" fmla="*/ 560 h 1528"/>
              <a:gd name="T36" fmla="*/ 2399 w 3376"/>
              <a:gd name="T37" fmla="*/ 521 h 1528"/>
              <a:gd name="T38" fmla="*/ 2315 w 3376"/>
              <a:gd name="T39" fmla="*/ 470 h 1528"/>
              <a:gd name="T40" fmla="*/ 2453 w 3376"/>
              <a:gd name="T41" fmla="*/ 494 h 1528"/>
              <a:gd name="T42" fmla="*/ 2619 w 3376"/>
              <a:gd name="T43" fmla="*/ 430 h 1528"/>
              <a:gd name="T44" fmla="*/ 2888 w 3376"/>
              <a:gd name="T45" fmla="*/ 302 h 1528"/>
              <a:gd name="T46" fmla="*/ 3099 w 3376"/>
              <a:gd name="T47" fmla="*/ 182 h 1528"/>
              <a:gd name="T48" fmla="*/ 3376 w 3376"/>
              <a:gd name="T49" fmla="*/ 0 h 1528"/>
              <a:gd name="T50" fmla="*/ 3016 w 3376"/>
              <a:gd name="T51" fmla="*/ 144 h 1528"/>
              <a:gd name="T52" fmla="*/ 2801 w 3376"/>
              <a:gd name="T53" fmla="*/ 230 h 1528"/>
              <a:gd name="T54" fmla="*/ 2619 w 3376"/>
              <a:gd name="T55" fmla="*/ 302 h 1528"/>
              <a:gd name="T56" fmla="*/ 2386 w 3376"/>
              <a:gd name="T57" fmla="*/ 398 h 1528"/>
              <a:gd name="T58" fmla="*/ 2146 w 3376"/>
              <a:gd name="T59" fmla="*/ 478 h 1528"/>
              <a:gd name="T60" fmla="*/ 1792 w 3376"/>
              <a:gd name="T61" fmla="*/ 624 h 1528"/>
              <a:gd name="T62" fmla="*/ 1601 w 3376"/>
              <a:gd name="T63" fmla="*/ 710 h 1528"/>
              <a:gd name="T64" fmla="*/ 1135 w 3376"/>
              <a:gd name="T65" fmla="*/ 886 h 1528"/>
              <a:gd name="T66" fmla="*/ 1098 w 3376"/>
              <a:gd name="T67" fmla="*/ 871 h 1528"/>
              <a:gd name="T68" fmla="*/ 993 w 3376"/>
              <a:gd name="T69" fmla="*/ 871 h 1528"/>
              <a:gd name="T70" fmla="*/ 450 w 3376"/>
              <a:gd name="T71" fmla="*/ 1039 h 1528"/>
              <a:gd name="T72" fmla="*/ 8 w 3376"/>
              <a:gd name="T73" fmla="*/ 1214 h 1528"/>
              <a:gd name="T74" fmla="*/ 27 w 3376"/>
              <a:gd name="T75" fmla="*/ 1240 h 1528"/>
              <a:gd name="T76" fmla="*/ 35 w 3376"/>
              <a:gd name="T77" fmla="*/ 1237 h 1528"/>
              <a:gd name="T78" fmla="*/ 10 w 3376"/>
              <a:gd name="T79" fmla="*/ 1528 h 1528"/>
              <a:gd name="T80" fmla="*/ 0 w 3376"/>
              <a:gd name="T81" fmla="*/ 1525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>
                  <a:gd name="T0" fmla="*/ 68 w 113"/>
                  <a:gd name="T1" fmla="*/ 0 h 393"/>
                  <a:gd name="T2" fmla="*/ 0 w 113"/>
                  <a:gd name="T3" fmla="*/ 110 h 393"/>
                  <a:gd name="T4" fmla="*/ 3 w 113"/>
                  <a:gd name="T5" fmla="*/ 361 h 393"/>
                  <a:gd name="T6" fmla="*/ 36 w 113"/>
                  <a:gd name="T7" fmla="*/ 379 h 393"/>
                  <a:gd name="T8" fmla="*/ 63 w 113"/>
                  <a:gd name="T9" fmla="*/ 385 h 393"/>
                  <a:gd name="T10" fmla="*/ 92 w 113"/>
                  <a:gd name="T11" fmla="*/ 392 h 393"/>
                  <a:gd name="T12" fmla="*/ 90 w 113"/>
                  <a:gd name="T13" fmla="*/ 136 h 393"/>
                  <a:gd name="T14" fmla="*/ 112 w 113"/>
                  <a:gd name="T15" fmla="*/ 10 h 393"/>
                  <a:gd name="T16" fmla="*/ 102 w 113"/>
                  <a:gd name="T17" fmla="*/ 10 h 393"/>
                  <a:gd name="T18" fmla="*/ 81 w 113"/>
                  <a:gd name="T19" fmla="*/ 6 h 393"/>
                  <a:gd name="T20" fmla="*/ 68 w 113"/>
                  <a:gd name="T21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>
                  <a:gd name="T0" fmla="*/ 0 w 67"/>
                  <a:gd name="T1" fmla="*/ 133 h 369"/>
                  <a:gd name="T2" fmla="*/ 0 w 67"/>
                  <a:gd name="T3" fmla="*/ 357 h 369"/>
                  <a:gd name="T4" fmla="*/ 20 w 67"/>
                  <a:gd name="T5" fmla="*/ 368 h 369"/>
                  <a:gd name="T6" fmla="*/ 20 w 67"/>
                  <a:gd name="T7" fmla="*/ 141 h 369"/>
                  <a:gd name="T8" fmla="*/ 20 w 67"/>
                  <a:gd name="T9" fmla="*/ 125 h 369"/>
                  <a:gd name="T10" fmla="*/ 29 w 67"/>
                  <a:gd name="T11" fmla="*/ 111 h 369"/>
                  <a:gd name="T12" fmla="*/ 66 w 67"/>
                  <a:gd name="T13" fmla="*/ 4 h 369"/>
                  <a:gd name="T14" fmla="*/ 59 w 67"/>
                  <a:gd name="T15" fmla="*/ 0 h 369"/>
                  <a:gd name="T16" fmla="*/ 8 w 67"/>
                  <a:gd name="T17" fmla="*/ 113 h 369"/>
                  <a:gd name="T18" fmla="*/ 0 w 67"/>
                  <a:gd name="T19" fmla="*/ 133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>
                  <a:gd name="T0" fmla="*/ 98 w 99"/>
                  <a:gd name="T1" fmla="*/ 102 h 363"/>
                  <a:gd name="T2" fmla="*/ 98 w 99"/>
                  <a:gd name="T3" fmla="*/ 348 h 363"/>
                  <a:gd name="T4" fmla="*/ 81 w 99"/>
                  <a:gd name="T5" fmla="*/ 362 h 363"/>
                  <a:gd name="T6" fmla="*/ 81 w 99"/>
                  <a:gd name="T7" fmla="*/ 106 h 363"/>
                  <a:gd name="T8" fmla="*/ 0 w 99"/>
                  <a:gd name="T9" fmla="*/ 4 h 363"/>
                  <a:gd name="T10" fmla="*/ 7 w 99"/>
                  <a:gd name="T11" fmla="*/ 0 h 363"/>
                  <a:gd name="T12" fmla="*/ 98 w 99"/>
                  <a:gd name="T13" fmla="*/ 102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>
                  <a:gd name="T0" fmla="*/ 72 w 73"/>
                  <a:gd name="T1" fmla="*/ 22 h 23"/>
                  <a:gd name="T2" fmla="*/ 37 w 73"/>
                  <a:gd name="T3" fmla="*/ 18 h 23"/>
                  <a:gd name="T4" fmla="*/ 16 w 73"/>
                  <a:gd name="T5" fmla="*/ 12 h 23"/>
                  <a:gd name="T6" fmla="*/ 0 w 73"/>
                  <a:gd name="T7" fmla="*/ 6 h 23"/>
                  <a:gd name="T8" fmla="*/ 5 w 73"/>
                  <a:gd name="T9" fmla="*/ 0 h 23"/>
                  <a:gd name="T10" fmla="*/ 21 w 73"/>
                  <a:gd name="T11" fmla="*/ 8 h 23"/>
                  <a:gd name="T12" fmla="*/ 45 w 73"/>
                  <a:gd name="T13" fmla="*/ 14 h 23"/>
                  <a:gd name="T14" fmla="*/ 68 w 73"/>
                  <a:gd name="T15" fmla="*/ 14 h 23"/>
                  <a:gd name="T16" fmla="*/ 72 w 73"/>
                  <a:gd name="T17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>
                  <a:gd name="T0" fmla="*/ 40 w 81"/>
                  <a:gd name="T1" fmla="*/ 0 h 118"/>
                  <a:gd name="T2" fmla="*/ 80 w 81"/>
                  <a:gd name="T3" fmla="*/ 4 h 118"/>
                  <a:gd name="T4" fmla="*/ 65 w 81"/>
                  <a:gd name="T5" fmla="*/ 40 h 118"/>
                  <a:gd name="T6" fmla="*/ 58 w 81"/>
                  <a:gd name="T7" fmla="*/ 62 h 118"/>
                  <a:gd name="T8" fmla="*/ 47 w 81"/>
                  <a:gd name="T9" fmla="*/ 82 h 118"/>
                  <a:gd name="T10" fmla="*/ 40 w 81"/>
                  <a:gd name="T11" fmla="*/ 105 h 118"/>
                  <a:gd name="T12" fmla="*/ 37 w 81"/>
                  <a:gd name="T13" fmla="*/ 117 h 118"/>
                  <a:gd name="T14" fmla="*/ 16 w 81"/>
                  <a:gd name="T15" fmla="*/ 114 h 118"/>
                  <a:gd name="T16" fmla="*/ 0 w 81"/>
                  <a:gd name="T17" fmla="*/ 108 h 118"/>
                  <a:gd name="T18" fmla="*/ 7 w 81"/>
                  <a:gd name="T19" fmla="*/ 84 h 118"/>
                  <a:gd name="T20" fmla="*/ 25 w 81"/>
                  <a:gd name="T21" fmla="*/ 60 h 118"/>
                  <a:gd name="T22" fmla="*/ 29 w 81"/>
                  <a:gd name="T23" fmla="*/ 40 h 118"/>
                  <a:gd name="T24" fmla="*/ 36 w 81"/>
                  <a:gd name="T25" fmla="*/ 20 h 118"/>
                  <a:gd name="T26" fmla="*/ 40 w 81"/>
                  <a:gd name="T27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>
                  <a:gd name="T0" fmla="*/ 0 w 261"/>
                  <a:gd name="T1" fmla="*/ 0 h 35"/>
                  <a:gd name="T2" fmla="*/ 25 w 261"/>
                  <a:gd name="T3" fmla="*/ 10 h 35"/>
                  <a:gd name="T4" fmla="*/ 66 w 261"/>
                  <a:gd name="T5" fmla="*/ 18 h 35"/>
                  <a:gd name="T6" fmla="*/ 122 w 261"/>
                  <a:gd name="T7" fmla="*/ 19 h 35"/>
                  <a:gd name="T8" fmla="*/ 177 w 261"/>
                  <a:gd name="T9" fmla="*/ 19 h 35"/>
                  <a:gd name="T10" fmla="*/ 218 w 261"/>
                  <a:gd name="T11" fmla="*/ 12 h 35"/>
                  <a:gd name="T12" fmla="*/ 240 w 261"/>
                  <a:gd name="T13" fmla="*/ 6 h 35"/>
                  <a:gd name="T14" fmla="*/ 248 w 261"/>
                  <a:gd name="T15" fmla="*/ 0 h 35"/>
                  <a:gd name="T16" fmla="*/ 260 w 261"/>
                  <a:gd name="T17" fmla="*/ 15 h 35"/>
                  <a:gd name="T18" fmla="*/ 221 w 261"/>
                  <a:gd name="T19" fmla="*/ 28 h 35"/>
                  <a:gd name="T20" fmla="*/ 164 w 261"/>
                  <a:gd name="T21" fmla="*/ 34 h 35"/>
                  <a:gd name="T22" fmla="*/ 98 w 261"/>
                  <a:gd name="T23" fmla="*/ 33 h 35"/>
                  <a:gd name="T24" fmla="*/ 39 w 261"/>
                  <a:gd name="T25" fmla="*/ 24 h 35"/>
                  <a:gd name="T26" fmla="*/ 5 w 261"/>
                  <a:gd name="T27" fmla="*/ 9 h 35"/>
                  <a:gd name="T28" fmla="*/ 0 w 261"/>
                  <a:gd name="T2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ar-EG"/>
              </a:p>
            </p:txBody>
          </p:sp>
        </p:grp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>
                <a:gd name="T0" fmla="*/ 356 w 423"/>
                <a:gd name="T1" fmla="*/ 64 h 1366"/>
                <a:gd name="T2" fmla="*/ 326 w 423"/>
                <a:gd name="T3" fmla="*/ 163 h 1366"/>
                <a:gd name="T4" fmla="*/ 292 w 423"/>
                <a:gd name="T5" fmla="*/ 293 h 1366"/>
                <a:gd name="T6" fmla="*/ 258 w 423"/>
                <a:gd name="T7" fmla="*/ 417 h 1366"/>
                <a:gd name="T8" fmla="*/ 219 w 423"/>
                <a:gd name="T9" fmla="*/ 585 h 1366"/>
                <a:gd name="T10" fmla="*/ 168 w 423"/>
                <a:gd name="T11" fmla="*/ 775 h 1366"/>
                <a:gd name="T12" fmla="*/ 126 w 423"/>
                <a:gd name="T13" fmla="*/ 952 h 1366"/>
                <a:gd name="T14" fmla="*/ 89 w 423"/>
                <a:gd name="T15" fmla="*/ 1085 h 1366"/>
                <a:gd name="T16" fmla="*/ 0 w 423"/>
                <a:gd name="T17" fmla="*/ 1362 h 1366"/>
                <a:gd name="T18" fmla="*/ 29 w 423"/>
                <a:gd name="T19" fmla="*/ 1365 h 1366"/>
                <a:gd name="T20" fmla="*/ 132 w 423"/>
                <a:gd name="T21" fmla="*/ 1061 h 1366"/>
                <a:gd name="T22" fmla="*/ 223 w 423"/>
                <a:gd name="T23" fmla="*/ 957 h 1366"/>
                <a:gd name="T24" fmla="*/ 271 w 423"/>
                <a:gd name="T25" fmla="*/ 866 h 1366"/>
                <a:gd name="T26" fmla="*/ 308 w 423"/>
                <a:gd name="T27" fmla="*/ 798 h 1366"/>
                <a:gd name="T28" fmla="*/ 214 w 423"/>
                <a:gd name="T29" fmla="*/ 790 h 1366"/>
                <a:gd name="T30" fmla="*/ 311 w 423"/>
                <a:gd name="T31" fmla="*/ 782 h 1366"/>
                <a:gd name="T32" fmla="*/ 325 w 423"/>
                <a:gd name="T33" fmla="*/ 751 h 1366"/>
                <a:gd name="T34" fmla="*/ 231 w 423"/>
                <a:gd name="T35" fmla="*/ 742 h 1366"/>
                <a:gd name="T36" fmla="*/ 329 w 423"/>
                <a:gd name="T37" fmla="*/ 738 h 1366"/>
                <a:gd name="T38" fmla="*/ 344 w 423"/>
                <a:gd name="T39" fmla="*/ 690 h 1366"/>
                <a:gd name="T40" fmla="*/ 240 w 423"/>
                <a:gd name="T41" fmla="*/ 690 h 1366"/>
                <a:gd name="T42" fmla="*/ 351 w 423"/>
                <a:gd name="T43" fmla="*/ 664 h 1366"/>
                <a:gd name="T44" fmla="*/ 387 w 423"/>
                <a:gd name="T45" fmla="*/ 486 h 1366"/>
                <a:gd name="T46" fmla="*/ 411 w 423"/>
                <a:gd name="T47" fmla="*/ 322 h 1366"/>
                <a:gd name="T48" fmla="*/ 422 w 423"/>
                <a:gd name="T49" fmla="*/ 197 h 1366"/>
                <a:gd name="T50" fmla="*/ 422 w 423"/>
                <a:gd name="T51" fmla="*/ 119 h 1366"/>
                <a:gd name="T52" fmla="*/ 408 w 423"/>
                <a:gd name="T53" fmla="*/ 68 h 1366"/>
                <a:gd name="T54" fmla="*/ 381 w 423"/>
                <a:gd name="T55" fmla="*/ 0 h 1366"/>
                <a:gd name="T56" fmla="*/ 356 w 423"/>
                <a:gd name="T57" fmla="*/ 6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207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>
              <a:gd name="T0" fmla="*/ 0 w 353"/>
              <a:gd name="T1" fmla="*/ 1272 h 1274"/>
              <a:gd name="T2" fmla="*/ 352 w 353"/>
              <a:gd name="T3" fmla="*/ 0 h 1274"/>
              <a:gd name="T4" fmla="*/ 26 w 353"/>
              <a:gd name="T5" fmla="*/ 1273 h 1274"/>
              <a:gd name="T6" fmla="*/ 0 w 353"/>
              <a:gd name="T7" fmla="*/ 1272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Click to edit Master title style</a:t>
            </a:r>
            <a:endParaRPr lang="ar-EG" smtClean="0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 smtClean="0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CA3824C-CEEE-4B2A-8609-7AA57C0333E4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ar-EG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9A5C22-263D-4EC9-8043-EC55E5EA69BE}" type="slidenum">
              <a:rPr lang="ar-EG" smtClean="0"/>
              <a:t>‹#›</a:t>
            </a:fld>
            <a:endParaRPr lang="ar-E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764704"/>
            <a:ext cx="6400800" cy="4874096"/>
          </a:xfrm>
        </p:spPr>
        <p:txBody>
          <a:bodyPr/>
          <a:lstStyle/>
          <a:p>
            <a:endParaRPr lang="ar-EG" dirty="0"/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Faculty of Arts</a:t>
            </a:r>
            <a:br>
              <a:rPr lang="en-US" dirty="0"/>
            </a:br>
            <a:r>
              <a:rPr lang="en-US" dirty="0"/>
              <a:t>Psychology Department</a:t>
            </a:r>
            <a:br>
              <a:rPr lang="en-US" dirty="0"/>
            </a:br>
            <a:r>
              <a:rPr lang="en-US" dirty="0"/>
              <a:t> English Language Course</a:t>
            </a:r>
            <a:br>
              <a:rPr lang="en-US" dirty="0"/>
            </a:br>
            <a:r>
              <a:rPr lang="en-US" dirty="0"/>
              <a:t>2019/ 2020</a:t>
            </a:r>
            <a:br>
              <a:rPr lang="en-US" dirty="0"/>
            </a:br>
            <a:r>
              <a:rPr lang="en-US" dirty="0"/>
              <a:t>Second Term</a:t>
            </a:r>
            <a:br>
              <a:rPr lang="en-US" dirty="0"/>
            </a:br>
            <a:r>
              <a:rPr lang="en-US" dirty="0"/>
              <a:t>Instructor: Hanan Abul Hamd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99733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2708920"/>
            <a:ext cx="6400800" cy="292988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The underground will be very busy now (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not : should be</a:t>
            </a:r>
            <a:r>
              <a:rPr lang="en-US" sz="4000" dirty="0" smtClean="0">
                <a:solidFill>
                  <a:schemeClr val="tx1"/>
                </a:solidFill>
              </a:rPr>
              <a:t>)</a:t>
            </a:r>
            <a:endParaRPr lang="ar-EG" sz="4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836713"/>
            <a:ext cx="7772400" cy="1800199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C00000"/>
                </a:solidFill>
              </a:rPr>
              <a:t>Should is not used</a:t>
            </a:r>
            <a:r>
              <a:rPr lang="en-US" dirty="0" smtClean="0"/>
              <a:t> for </a:t>
            </a:r>
            <a:r>
              <a:rPr lang="en-US" b="1" u="sng" dirty="0" smtClean="0">
                <a:solidFill>
                  <a:srgbClr val="C00000"/>
                </a:solidFill>
              </a:rPr>
              <a:t>negative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C00000"/>
                </a:solidFill>
              </a:rPr>
              <a:t>events</a:t>
            </a:r>
            <a:r>
              <a:rPr lang="en-US" dirty="0" smtClean="0"/>
              <a:t>, instead  will is used in this case.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8325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</a:rPr>
              <a:t>Can</a:t>
            </a:r>
            <a:endParaRPr lang="ar-EG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ar-EG" dirty="0" smtClean="0"/>
              <a:t> </a:t>
            </a:r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Can is used for something that is possible, something we know sometimes happens: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Prices can be high in London.-</a:t>
            </a:r>
          </a:p>
          <a:p>
            <a:pPr marL="0" indent="0" algn="l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Can is </a:t>
            </a:r>
            <a:r>
              <a:rPr lang="en-US" b="1" u="sng" dirty="0" smtClean="0">
                <a:solidFill>
                  <a:srgbClr val="FF0000"/>
                </a:solidFill>
              </a:rPr>
              <a:t>NOT</a:t>
            </a:r>
            <a:r>
              <a:rPr lang="en-US" u="sng" dirty="0" smtClean="0">
                <a:solidFill>
                  <a:srgbClr val="FF0000"/>
                </a:solidFill>
              </a:rPr>
              <a:t> used to talk about </a:t>
            </a:r>
            <a:r>
              <a:rPr lang="en-US" b="1" u="sng" dirty="0" smtClean="0">
                <a:solidFill>
                  <a:srgbClr val="FF0000"/>
                </a:solidFill>
              </a:rPr>
              <a:t>SPECIFIC POSSIBILITIES: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</a:p>
          <a:p>
            <a:pPr marL="0" indent="0" algn="l">
              <a:buNone/>
            </a:pPr>
            <a:r>
              <a:rPr lang="en-US" dirty="0" smtClean="0"/>
              <a:t>He could be on the bus ( not: ‘can be’)</a:t>
            </a:r>
          </a:p>
          <a:p>
            <a:pPr marL="0" indent="0" algn="l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2677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 Verbs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modal verbs  </a:t>
            </a:r>
          </a:p>
          <a:p>
            <a:r>
              <a:rPr lang="en-US" dirty="0" smtClean="0"/>
              <a:t>Can  could</a:t>
            </a:r>
          </a:p>
          <a:p>
            <a:r>
              <a:rPr lang="en-US" dirty="0" smtClean="0"/>
              <a:t>May    might</a:t>
            </a:r>
          </a:p>
          <a:p>
            <a:r>
              <a:rPr lang="en-US" dirty="0" smtClean="0"/>
              <a:t>Will   would</a:t>
            </a:r>
          </a:p>
          <a:p>
            <a:r>
              <a:rPr lang="en-US" dirty="0" smtClean="0"/>
              <a:t>Must       ought to</a:t>
            </a:r>
          </a:p>
          <a:p>
            <a:r>
              <a:rPr lang="en-US" dirty="0" smtClean="0"/>
              <a:t>Shall     should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013219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Modals are different from normal verbs?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1- They  don’t use ‘s’ for the third person singular                                         </a:t>
            </a:r>
          </a:p>
          <a:p>
            <a:pPr algn="l"/>
            <a:r>
              <a:rPr lang="en-US" dirty="0" smtClean="0"/>
              <a:t>2- They  make questions by inversion ( she can go.  Becomes : Can she go?</a:t>
            </a:r>
          </a:p>
          <a:p>
            <a:pPr algn="l"/>
            <a:r>
              <a:rPr lang="en-US" dirty="0" smtClean="0"/>
              <a:t>3- They are followed directly by the infinitive of another verb without to:</a:t>
            </a:r>
          </a:p>
          <a:p>
            <a:pPr algn="l"/>
            <a:r>
              <a:rPr lang="en-US" dirty="0" smtClean="0"/>
              <a:t>He can speak Italian</a:t>
            </a:r>
          </a:p>
          <a:p>
            <a:pPr algn="l"/>
            <a:r>
              <a:rPr lang="en-US" dirty="0" smtClean="0"/>
              <a:t>She will come</a:t>
            </a:r>
          </a:p>
        </p:txBody>
      </p:sp>
    </p:spTree>
    <p:extLst>
      <p:ext uri="{BB962C8B-B14F-4D97-AF65-F5344CB8AC3E}">
        <p14:creationId xmlns:p14="http://schemas.microsoft.com/office/powerpoint/2010/main" val="4192267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2856"/>
            <a:ext cx="7772400" cy="3636119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Also called    modals of  </a:t>
            </a:r>
            <a:br>
              <a:rPr lang="en-US" sz="2800" dirty="0" smtClean="0"/>
            </a:br>
            <a:r>
              <a:rPr lang="ar-EG" sz="2800" dirty="0" smtClean="0"/>
              <a:t> </a:t>
            </a:r>
            <a:r>
              <a:rPr lang="en-US" sz="3600" dirty="0" smtClean="0"/>
              <a:t>deduction</a:t>
            </a:r>
            <a:r>
              <a:rPr lang="en-US" sz="2800" dirty="0" smtClean="0"/>
              <a:t>, </a:t>
            </a:r>
            <a:br>
              <a:rPr lang="en-US" sz="2800" dirty="0" smtClean="0"/>
            </a:br>
            <a:r>
              <a:rPr lang="en-US" sz="3200" dirty="0" smtClean="0"/>
              <a:t>speculation   </a:t>
            </a:r>
            <a:r>
              <a:rPr lang="en-US" sz="2800" dirty="0" smtClean="0"/>
              <a:t>or </a:t>
            </a:r>
            <a:br>
              <a:rPr lang="en-US" sz="2800" dirty="0" smtClean="0"/>
            </a:br>
            <a:r>
              <a:rPr lang="en-US" sz="3600" dirty="0" smtClean="0"/>
              <a:t>certainty</a:t>
            </a:r>
            <a:endParaRPr lang="ar-EG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692697"/>
            <a:ext cx="7772400" cy="1440159"/>
          </a:xfrm>
        </p:spPr>
        <p:txBody>
          <a:bodyPr>
            <a:normAutofit fontScale="92500"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Modal Verbs of Probability</a:t>
            </a:r>
            <a:endParaRPr lang="ar-EG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64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of the previous words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/>
            <a:r>
              <a:rPr lang="en-US" dirty="0" smtClean="0"/>
              <a:t>Probability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Deduction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Speculation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certainty</a:t>
            </a:r>
            <a:endParaRPr lang="ar-E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EG" dirty="0" smtClean="0"/>
              <a:t>احتمال  او إمكانية   </a:t>
            </a:r>
          </a:p>
          <a:p>
            <a:endParaRPr lang="ar-EG" dirty="0"/>
          </a:p>
          <a:p>
            <a:r>
              <a:rPr lang="ar-EG" dirty="0" smtClean="0"/>
              <a:t>استنتاج </a:t>
            </a:r>
          </a:p>
          <a:p>
            <a:endParaRPr lang="ar-EG" dirty="0"/>
          </a:p>
          <a:p>
            <a:r>
              <a:rPr lang="ar-EG" dirty="0" smtClean="0"/>
              <a:t>تخمين  أو توقع </a:t>
            </a:r>
          </a:p>
          <a:p>
            <a:endParaRPr lang="ar-EG" dirty="0"/>
          </a:p>
          <a:p>
            <a:endParaRPr lang="ar-EG" dirty="0" smtClean="0"/>
          </a:p>
          <a:p>
            <a:r>
              <a:rPr lang="ar-EG" dirty="0" smtClean="0"/>
              <a:t>تأكيد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382387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Talking about the present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 algn="l"/>
            <a:r>
              <a:rPr lang="en-US" b="1" dirty="0" smtClean="0"/>
              <a:t>Must/might/could/may/can’t + infinitive</a:t>
            </a:r>
          </a:p>
          <a:p>
            <a:pPr algn="l"/>
            <a:r>
              <a:rPr lang="en-US" dirty="0" smtClean="0"/>
              <a:t>I am waiting for Julie with another friend, David. I ask : ‘ where is Julie?’</a:t>
            </a:r>
          </a:p>
        </p:txBody>
      </p:sp>
    </p:spTree>
    <p:extLst>
      <p:ext uri="{BB962C8B-B14F-4D97-AF65-F5344CB8AC3E}">
        <p14:creationId xmlns:p14="http://schemas.microsoft.com/office/powerpoint/2010/main" val="2390401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David guesses: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She </a:t>
            </a:r>
            <a:r>
              <a:rPr lang="en-US" dirty="0" smtClean="0">
                <a:solidFill>
                  <a:schemeClr val="accent2"/>
                </a:solidFill>
              </a:rPr>
              <a:t>might</a:t>
            </a:r>
            <a:r>
              <a:rPr lang="en-US" dirty="0" smtClean="0"/>
              <a:t> come soon. ( maybe)</a:t>
            </a:r>
          </a:p>
          <a:p>
            <a:pPr algn="l"/>
            <a:r>
              <a:rPr lang="en-US" dirty="0" smtClean="0"/>
              <a:t>She </a:t>
            </a:r>
            <a:r>
              <a:rPr lang="en-US" dirty="0" smtClean="0">
                <a:solidFill>
                  <a:schemeClr val="accent2"/>
                </a:solidFill>
              </a:rPr>
              <a:t>could</a:t>
            </a:r>
            <a:r>
              <a:rPr lang="en-US" dirty="0" smtClean="0"/>
              <a:t> be lost .( maybe)</a:t>
            </a:r>
          </a:p>
          <a:p>
            <a:pPr algn="l"/>
            <a:r>
              <a:rPr lang="en-US" dirty="0" smtClean="0"/>
              <a:t>She </a:t>
            </a:r>
            <a:r>
              <a:rPr lang="en-US" dirty="0" smtClean="0">
                <a:solidFill>
                  <a:schemeClr val="accent2"/>
                </a:solidFill>
              </a:rPr>
              <a:t>may be</a:t>
            </a:r>
            <a:r>
              <a:rPr lang="en-US" dirty="0" smtClean="0"/>
              <a:t> in the wrong room. (maybe)</a:t>
            </a:r>
          </a:p>
          <a:p>
            <a:pPr algn="l"/>
            <a:r>
              <a:rPr lang="en-US" dirty="0" smtClean="0"/>
              <a:t>She </a:t>
            </a:r>
            <a:r>
              <a:rPr lang="en-US" dirty="0" smtClean="0">
                <a:solidFill>
                  <a:schemeClr val="accent2"/>
                </a:solidFill>
              </a:rPr>
              <a:t>must</a:t>
            </a:r>
            <a:r>
              <a:rPr lang="en-US" dirty="0" smtClean="0"/>
              <a:t> be on the bus.( I’m sure this is a good guess)</a:t>
            </a:r>
          </a:p>
          <a:p>
            <a:pPr algn="l"/>
            <a:r>
              <a:rPr lang="en-US" dirty="0" smtClean="0"/>
              <a:t>She </a:t>
            </a:r>
            <a:r>
              <a:rPr lang="en-US" dirty="0" smtClean="0">
                <a:solidFill>
                  <a:schemeClr val="accent2"/>
                </a:solidFill>
              </a:rPr>
              <a:t>can’t</a:t>
            </a:r>
            <a:r>
              <a:rPr lang="en-US" dirty="0" smtClean="0"/>
              <a:t> be at home. (I’m sure this isn’t true.)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988346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2924944"/>
            <a:ext cx="6400800" cy="2713856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She </a:t>
            </a:r>
            <a:r>
              <a:rPr lang="en-US" dirty="0" smtClean="0">
                <a:solidFill>
                  <a:schemeClr val="accent2"/>
                </a:solidFill>
              </a:rPr>
              <a:t>must</a:t>
            </a:r>
            <a:r>
              <a:rPr lang="en-US" dirty="0" smtClean="0">
                <a:solidFill>
                  <a:schemeClr val="tx1"/>
                </a:solidFill>
              </a:rPr>
              <a:t> be on the bus.( I’m sure this is a good guess)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She </a:t>
            </a:r>
            <a:r>
              <a:rPr lang="en-US" dirty="0" smtClean="0">
                <a:solidFill>
                  <a:schemeClr val="accent2"/>
                </a:solidFill>
              </a:rPr>
              <a:t>can’t</a:t>
            </a:r>
            <a:r>
              <a:rPr lang="en-US" dirty="0" smtClean="0">
                <a:solidFill>
                  <a:schemeClr val="tx1"/>
                </a:solidFill>
              </a:rPr>
              <a:t> be at home. (I’m sure this isn’t true.</a:t>
            </a:r>
            <a:r>
              <a:rPr lang="en-US" dirty="0" smtClean="0"/>
              <a:t>)</a:t>
            </a:r>
            <a:endParaRPr lang="ar-EG" dirty="0"/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764705"/>
            <a:ext cx="7772400" cy="1728191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opposite of must is can’t</a:t>
            </a:r>
            <a:endParaRPr lang="ar-E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732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                    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Will/won’t</a:t>
            </a:r>
            <a:r>
              <a:rPr lang="en-US" sz="2800" dirty="0" smtClean="0"/>
              <a:t>                     </a:t>
            </a:r>
            <a:r>
              <a:rPr lang="en-US" sz="2800" dirty="0" smtClean="0">
                <a:solidFill>
                  <a:schemeClr val="accent2"/>
                </a:solidFill>
              </a:rPr>
              <a:t>should / shouldn’</a:t>
            </a:r>
            <a:r>
              <a:rPr lang="en-US" sz="2800" dirty="0" smtClean="0"/>
              <a:t>t</a:t>
            </a:r>
            <a:endParaRPr lang="ar-EG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/>
            <a:r>
              <a:rPr lang="en-US" dirty="0" smtClean="0"/>
              <a:t>We use will and won’t when we are very sure.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She’ll be at work now.</a:t>
            </a:r>
          </a:p>
          <a:p>
            <a:pPr algn="l"/>
            <a:r>
              <a:rPr lang="en-US" dirty="0" smtClean="0"/>
              <a:t>They’ll arrive in ten </a:t>
            </a:r>
            <a:r>
              <a:rPr lang="ar-EG" dirty="0" smtClean="0"/>
              <a:t> </a:t>
            </a:r>
            <a:r>
              <a:rPr lang="en-US" dirty="0" smtClean="0"/>
              <a:t>minutes.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/>
            <a:r>
              <a:rPr lang="en-US" dirty="0" smtClean="0"/>
              <a:t>Should and shouldn’t are used to make an   assumption .</a:t>
            </a:r>
          </a:p>
          <a:p>
            <a:pPr algn="l"/>
            <a:r>
              <a:rPr lang="en-US" dirty="0" smtClean="0"/>
              <a:t>This assumption is about what is probably true, if everything is as we expect. </a:t>
            </a:r>
          </a:p>
          <a:p>
            <a:pPr algn="l"/>
            <a:r>
              <a:rPr lang="en-US" dirty="0" smtClean="0"/>
              <a:t>They should be there by now.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99007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ill design template">
  <a:themeElements>
    <a:clrScheme name="Office Theme 4">
      <a:dk1>
        <a:srgbClr val="000000"/>
      </a:dk1>
      <a:lt1>
        <a:srgbClr val="FFCC66"/>
      </a:lt1>
      <a:dk2>
        <a:srgbClr val="800000"/>
      </a:dk2>
      <a:lt2>
        <a:srgbClr val="FFCC66"/>
      </a:lt2>
      <a:accent1>
        <a:srgbClr val="339933"/>
      </a:accent1>
      <a:accent2>
        <a:srgbClr val="CC6600"/>
      </a:accent2>
      <a:accent3>
        <a:srgbClr val="C0AAAA"/>
      </a:accent3>
      <a:accent4>
        <a:srgbClr val="DAAE56"/>
      </a:accent4>
      <a:accent5>
        <a:srgbClr val="ADCAAD"/>
      </a:accent5>
      <a:accent6>
        <a:srgbClr val="B95C00"/>
      </a:accent6>
      <a:hlink>
        <a:srgbClr val="0033CC"/>
      </a:hlink>
      <a:folHlink>
        <a:srgbClr val="FFCC6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Quill design template</Template>
  <TotalTime>46</TotalTime>
  <Words>357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Quill design template</vt:lpstr>
      <vt:lpstr>Faculty of Arts Psychology Department  English Language Course 2019/ 2020 Second Term Instructor: Hanan Abul Hamd</vt:lpstr>
      <vt:lpstr>Modal Verbs</vt:lpstr>
      <vt:lpstr>Why Modals are different from normal verbs?</vt:lpstr>
      <vt:lpstr>Also called    modals of    deduction,  speculation   or  certainty</vt:lpstr>
      <vt:lpstr>Translation of the previous words</vt:lpstr>
      <vt:lpstr>Talking about the present</vt:lpstr>
      <vt:lpstr>David guesses:</vt:lpstr>
      <vt:lpstr>The opposite of must is can’t</vt:lpstr>
      <vt:lpstr>                      Will/won’t                     should / shouldn’t</vt:lpstr>
      <vt:lpstr>Should is not used for negative events, instead  will is used in this case.</vt:lpstr>
      <vt:lpstr>Can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English Course 2020</dc:title>
  <dc:creator>pc</dc:creator>
  <cp:lastModifiedBy>DrMohsen</cp:lastModifiedBy>
  <cp:revision>56</cp:revision>
  <dcterms:created xsi:type="dcterms:W3CDTF">2020-03-06T07:54:28Z</dcterms:created>
  <dcterms:modified xsi:type="dcterms:W3CDTF">2020-03-28T12:37:22Z</dcterms:modified>
</cp:coreProperties>
</file>